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41148000" cy="27432000"/>
  <p:notesSz cx="6797675" cy="9926638"/>
  <p:defaultTextStyle>
    <a:defPPr>
      <a:defRPr lang="en-US"/>
    </a:defPPr>
    <a:lvl1pPr marL="0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59422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18844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78266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37688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797110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56532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15954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675376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7" d="100"/>
          <a:sy n="17" d="100"/>
        </p:scale>
        <p:origin x="-366" y="-102"/>
      </p:cViewPr>
      <p:guideLst>
        <p:guide orient="horz" pos="8640"/>
        <p:guide pos="129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F03B-85E7-46BD-88C2-967801206605}" type="datetimeFigureOut">
              <a:rPr lang="en-US" smtClean="0"/>
              <a:pPr/>
              <a:t>11/9/2014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B5A08-A924-4BF2-8249-E4DCDAE15F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8521702"/>
            <a:ext cx="34975800" cy="588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5544800"/>
            <a:ext cx="288036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9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18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78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37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97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56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15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7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832300" y="1098554"/>
            <a:ext cx="9258300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7400" y="1098554"/>
            <a:ext cx="2708910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0409" y="17627602"/>
            <a:ext cx="34975800" cy="5448300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0409" y="11626854"/>
            <a:ext cx="34975800" cy="600074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9422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18844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87826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37688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971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5653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715954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7537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6400802"/>
            <a:ext cx="18173700" cy="18103852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16900" y="6400802"/>
            <a:ext cx="18173700" cy="18103852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6140452"/>
            <a:ext cx="18180846" cy="2559048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9422" indent="0">
              <a:buNone/>
              <a:defRPr sz="8600" b="1"/>
            </a:lvl2pPr>
            <a:lvl3pPr marL="3918844" indent="0">
              <a:buNone/>
              <a:defRPr sz="7700" b="1"/>
            </a:lvl3pPr>
            <a:lvl4pPr marL="5878266" indent="0">
              <a:buNone/>
              <a:defRPr sz="6900" b="1"/>
            </a:lvl4pPr>
            <a:lvl5pPr marL="7837688" indent="0">
              <a:buNone/>
              <a:defRPr sz="6900" b="1"/>
            </a:lvl5pPr>
            <a:lvl6pPr marL="9797110" indent="0">
              <a:buNone/>
              <a:defRPr sz="6900" b="1"/>
            </a:lvl6pPr>
            <a:lvl7pPr marL="11756532" indent="0">
              <a:buNone/>
              <a:defRPr sz="6900" b="1"/>
            </a:lvl7pPr>
            <a:lvl8pPr marL="13715954" indent="0">
              <a:buNone/>
              <a:defRPr sz="6900" b="1"/>
            </a:lvl8pPr>
            <a:lvl9pPr marL="15675376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8699500"/>
            <a:ext cx="18180846" cy="1580515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5" y="6140452"/>
            <a:ext cx="18187988" cy="2559048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9422" indent="0">
              <a:buNone/>
              <a:defRPr sz="8600" b="1"/>
            </a:lvl2pPr>
            <a:lvl3pPr marL="3918844" indent="0">
              <a:buNone/>
              <a:defRPr sz="7700" b="1"/>
            </a:lvl3pPr>
            <a:lvl4pPr marL="5878266" indent="0">
              <a:buNone/>
              <a:defRPr sz="6900" b="1"/>
            </a:lvl4pPr>
            <a:lvl5pPr marL="7837688" indent="0">
              <a:buNone/>
              <a:defRPr sz="6900" b="1"/>
            </a:lvl5pPr>
            <a:lvl6pPr marL="9797110" indent="0">
              <a:buNone/>
              <a:defRPr sz="6900" b="1"/>
            </a:lvl6pPr>
            <a:lvl7pPr marL="11756532" indent="0">
              <a:buNone/>
              <a:defRPr sz="6900" b="1"/>
            </a:lvl7pPr>
            <a:lvl8pPr marL="13715954" indent="0">
              <a:buNone/>
              <a:defRPr sz="6900" b="1"/>
            </a:lvl8pPr>
            <a:lvl9pPr marL="15675376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5" y="8699500"/>
            <a:ext cx="18187988" cy="1580515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2" y="1092200"/>
            <a:ext cx="13537409" cy="4648200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1092202"/>
            <a:ext cx="23002875" cy="23412452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2" y="5740402"/>
            <a:ext cx="13537409" cy="18764252"/>
          </a:xfrm>
        </p:spPr>
        <p:txBody>
          <a:bodyPr/>
          <a:lstStyle>
            <a:lvl1pPr marL="0" indent="0">
              <a:buNone/>
              <a:defRPr sz="6000"/>
            </a:lvl1pPr>
            <a:lvl2pPr marL="1959422" indent="0">
              <a:buNone/>
              <a:defRPr sz="5100"/>
            </a:lvl2pPr>
            <a:lvl3pPr marL="3918844" indent="0">
              <a:buNone/>
              <a:defRPr sz="4300"/>
            </a:lvl3pPr>
            <a:lvl4pPr marL="5878266" indent="0">
              <a:buNone/>
              <a:defRPr sz="3900"/>
            </a:lvl4pPr>
            <a:lvl5pPr marL="7837688" indent="0">
              <a:buNone/>
              <a:defRPr sz="3900"/>
            </a:lvl5pPr>
            <a:lvl6pPr marL="9797110" indent="0">
              <a:buNone/>
              <a:defRPr sz="3900"/>
            </a:lvl6pPr>
            <a:lvl7pPr marL="11756532" indent="0">
              <a:buNone/>
              <a:defRPr sz="3900"/>
            </a:lvl7pPr>
            <a:lvl8pPr marL="13715954" indent="0">
              <a:buNone/>
              <a:defRPr sz="3900"/>
            </a:lvl8pPr>
            <a:lvl9pPr marL="15675376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5296" y="19202400"/>
            <a:ext cx="24688800" cy="2266952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5296" y="2451100"/>
            <a:ext cx="24688800" cy="16459200"/>
          </a:xfrm>
        </p:spPr>
        <p:txBody>
          <a:bodyPr/>
          <a:lstStyle>
            <a:lvl1pPr marL="0" indent="0">
              <a:buNone/>
              <a:defRPr sz="13700"/>
            </a:lvl1pPr>
            <a:lvl2pPr marL="1959422" indent="0">
              <a:buNone/>
              <a:defRPr sz="12000"/>
            </a:lvl2pPr>
            <a:lvl3pPr marL="3918844" indent="0">
              <a:buNone/>
              <a:defRPr sz="10300"/>
            </a:lvl3pPr>
            <a:lvl4pPr marL="5878266" indent="0">
              <a:buNone/>
              <a:defRPr sz="8600"/>
            </a:lvl4pPr>
            <a:lvl5pPr marL="7837688" indent="0">
              <a:buNone/>
              <a:defRPr sz="8600"/>
            </a:lvl5pPr>
            <a:lvl6pPr marL="9797110" indent="0">
              <a:buNone/>
              <a:defRPr sz="8600"/>
            </a:lvl6pPr>
            <a:lvl7pPr marL="11756532" indent="0">
              <a:buNone/>
              <a:defRPr sz="8600"/>
            </a:lvl7pPr>
            <a:lvl8pPr marL="13715954" indent="0">
              <a:buNone/>
              <a:defRPr sz="8600"/>
            </a:lvl8pPr>
            <a:lvl9pPr marL="15675376" indent="0">
              <a:buNone/>
              <a:defRPr sz="8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5296" y="21469352"/>
            <a:ext cx="24688800" cy="3219448"/>
          </a:xfrm>
        </p:spPr>
        <p:txBody>
          <a:bodyPr/>
          <a:lstStyle>
            <a:lvl1pPr marL="0" indent="0">
              <a:buNone/>
              <a:defRPr sz="6000"/>
            </a:lvl1pPr>
            <a:lvl2pPr marL="1959422" indent="0">
              <a:buNone/>
              <a:defRPr sz="5100"/>
            </a:lvl2pPr>
            <a:lvl3pPr marL="3918844" indent="0">
              <a:buNone/>
              <a:defRPr sz="4300"/>
            </a:lvl3pPr>
            <a:lvl4pPr marL="5878266" indent="0">
              <a:buNone/>
              <a:defRPr sz="3900"/>
            </a:lvl4pPr>
            <a:lvl5pPr marL="7837688" indent="0">
              <a:buNone/>
              <a:defRPr sz="3900"/>
            </a:lvl5pPr>
            <a:lvl6pPr marL="9797110" indent="0">
              <a:buNone/>
              <a:defRPr sz="3900"/>
            </a:lvl6pPr>
            <a:lvl7pPr marL="11756532" indent="0">
              <a:buNone/>
              <a:defRPr sz="3900"/>
            </a:lvl7pPr>
            <a:lvl8pPr marL="13715954" indent="0">
              <a:buNone/>
              <a:defRPr sz="3900"/>
            </a:lvl8pPr>
            <a:lvl9pPr marL="15675376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7000">
              <a:schemeClr val="accent1">
                <a:lumMod val="20000"/>
                <a:lumOff val="80000"/>
                <a:alpha val="58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7400" y="1098552"/>
            <a:ext cx="37033200" cy="4572000"/>
          </a:xfrm>
          <a:prstGeom prst="rect">
            <a:avLst/>
          </a:prstGeom>
        </p:spPr>
        <p:txBody>
          <a:bodyPr vert="horz" lIns="391884" tIns="195942" rIns="391884" bIns="19594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6400802"/>
            <a:ext cx="37033200" cy="18103852"/>
          </a:xfrm>
          <a:prstGeom prst="rect">
            <a:avLst/>
          </a:prstGeom>
        </p:spPr>
        <p:txBody>
          <a:bodyPr vert="horz" lIns="391884" tIns="195942" rIns="391884" bIns="19594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7400" y="25425402"/>
            <a:ext cx="9601200" cy="1460500"/>
          </a:xfrm>
          <a:prstGeom prst="rect">
            <a:avLst/>
          </a:prstGeom>
        </p:spPr>
        <p:txBody>
          <a:bodyPr vert="horz" lIns="391884" tIns="195942" rIns="391884" bIns="195942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3B8D9-570C-4893-A935-C692339D1817}" type="datetimeFigureOut">
              <a:rPr lang="en-US" smtClean="0"/>
              <a:pPr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058900" y="25425402"/>
            <a:ext cx="13030200" cy="1460500"/>
          </a:xfrm>
          <a:prstGeom prst="rect">
            <a:avLst/>
          </a:prstGeom>
        </p:spPr>
        <p:txBody>
          <a:bodyPr vert="horz" lIns="391884" tIns="195942" rIns="391884" bIns="195942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489400" y="25425402"/>
            <a:ext cx="9601200" cy="1460500"/>
          </a:xfrm>
          <a:prstGeom prst="rect">
            <a:avLst/>
          </a:prstGeom>
        </p:spPr>
        <p:txBody>
          <a:bodyPr vert="horz" lIns="391884" tIns="195942" rIns="391884" bIns="195942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918844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9567" indent="-1469567" algn="l" defTabSz="3918844" rtl="0" eaLnBrk="1" latinLnBrk="0" hangingPunct="1">
        <a:spcBef>
          <a:spcPct val="20000"/>
        </a:spcBef>
        <a:buFont typeface="Arial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84061" indent="-1224639" algn="l" defTabSz="3918844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98555" indent="-979711" algn="l" defTabSz="3918844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57977" indent="-979711" algn="l" defTabSz="3918844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17399" indent="-979711" algn="l" defTabSz="3918844" rtl="0" eaLnBrk="1" latinLnBrk="0" hangingPunct="1">
        <a:spcBef>
          <a:spcPct val="20000"/>
        </a:spcBef>
        <a:buFont typeface="Arial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76821" indent="-979711" algn="l" defTabSz="3918844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36243" indent="-979711" algn="l" defTabSz="3918844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95665" indent="-979711" algn="l" defTabSz="3918844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55087" indent="-979711" algn="l" defTabSz="3918844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1884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9422" algn="l" defTabSz="391884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844" algn="l" defTabSz="391884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78266" algn="l" defTabSz="391884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37688" algn="l" defTabSz="391884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97110" algn="l" defTabSz="391884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56532" algn="l" defTabSz="391884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5954" algn="l" defTabSz="391884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75376" algn="l" defTabSz="391884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43000" y="685800"/>
            <a:ext cx="38100000" cy="472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6000" dirty="0" smtClean="0">
              <a:solidFill>
                <a:schemeClr val="tx1"/>
              </a:solidFill>
              <a:latin typeface="B Nazanin"/>
              <a:cs typeface="B Nazanin" pitchFamily="2" charset="-78"/>
            </a:endParaRPr>
          </a:p>
          <a:p>
            <a:pPr lvl="0"/>
            <a:endParaRPr lang="en-US" sz="6000" dirty="0" smtClean="0">
              <a:solidFill>
                <a:schemeClr val="tx1"/>
              </a:solidFill>
              <a:latin typeface="B Nazanin"/>
              <a:cs typeface="B Nazanin" pitchFamily="2" charset="-78"/>
            </a:endParaRPr>
          </a:p>
          <a:p>
            <a:pPr lvl="0"/>
            <a:endParaRPr lang="en-US" sz="6000" dirty="0" smtClean="0">
              <a:solidFill>
                <a:schemeClr val="tx1"/>
              </a:solidFill>
              <a:latin typeface="B Nazanin"/>
              <a:cs typeface="B Nazanin" pitchFamily="2" charset="-78"/>
            </a:endParaRPr>
          </a:p>
          <a:p>
            <a:pPr lvl="0"/>
            <a:endParaRPr lang="en-US" sz="6000" dirty="0" smtClean="0">
              <a:solidFill>
                <a:schemeClr val="tx1"/>
              </a:solidFill>
              <a:latin typeface="B Nazanin"/>
              <a:cs typeface="B Nazanin" pitchFamily="2" charset="-78"/>
            </a:endParaRPr>
          </a:p>
          <a:p>
            <a:pPr lvl="0" algn="ctr"/>
            <a:endParaRPr lang="fa-IR" sz="6000" dirty="0" smtClean="0">
              <a:solidFill>
                <a:schemeClr val="tx1"/>
              </a:solidFill>
              <a:latin typeface="B Nazanin"/>
              <a:cs typeface="B Nazanin" pitchFamily="2" charset="-78"/>
            </a:endParaRPr>
          </a:p>
          <a:p>
            <a:pPr lvl="0" algn="ctr" rtl="1"/>
            <a:endParaRPr lang="en-US" sz="6000" dirty="0" smtClean="0">
              <a:solidFill>
                <a:schemeClr val="bg1"/>
              </a:solidFill>
              <a:latin typeface="B Nazanin"/>
              <a:cs typeface="B Nazanin" pitchFamily="2" charset="-78"/>
            </a:endParaRPr>
          </a:p>
          <a:p>
            <a:pPr lvl="0" algn="ctr" rtl="1"/>
            <a:endParaRPr lang="en-US" sz="6000" dirty="0" smtClean="0">
              <a:solidFill>
                <a:schemeClr val="bg1"/>
              </a:solidFill>
              <a:latin typeface="B Nazanin"/>
              <a:cs typeface="B Nazanin" pitchFamily="2" charset="-78"/>
            </a:endParaRPr>
          </a:p>
          <a:p>
            <a:pPr lvl="0" algn="ctr" rtl="1"/>
            <a:endParaRPr lang="en-US" sz="6000" dirty="0" smtClean="0">
              <a:solidFill>
                <a:schemeClr val="bg1"/>
              </a:solidFill>
              <a:latin typeface="B Nazanin"/>
              <a:cs typeface="B Nazanin" pitchFamily="2" charset="-78"/>
            </a:endParaRPr>
          </a:p>
          <a:p>
            <a:pPr lvl="0" algn="ctr" rtl="1"/>
            <a:endParaRPr lang="en-US" sz="6000" dirty="0" smtClean="0">
              <a:solidFill>
                <a:schemeClr val="bg1"/>
              </a:solidFill>
              <a:latin typeface="B Nazanin"/>
              <a:cs typeface="B Nazanin" pitchFamily="2" charset="-78"/>
            </a:endParaRPr>
          </a:p>
          <a:p>
            <a:pPr lvl="0" algn="ctr" rtl="1"/>
            <a:r>
              <a:rPr lang="ar-SA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ارزیابی شیوع عفونت‌های ادراری و حساسیت میکروارگانیسم‌های دخیل در عفونت ها در مقابل آنتی‌بیوتیک‌ها در آزمایشگاه </a:t>
            </a:r>
            <a:r>
              <a:rPr lang="en-US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/>
            </a:r>
            <a:br>
              <a:rPr lang="en-US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</a:br>
            <a:r>
              <a:rPr lang="ar-SA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مرکزی دانشگاه علوم پزشکی تبریز در سال1391-1392</a:t>
            </a:r>
            <a:r>
              <a:rPr lang="fa-IR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 </a:t>
            </a:r>
            <a:endParaRPr lang="en-US" sz="6000" dirty="0" smtClean="0">
              <a:solidFill>
                <a:schemeClr val="bg1"/>
              </a:solidFill>
              <a:latin typeface="B Nazanin"/>
              <a:cs typeface="B Nazanin" pitchFamily="2" charset="-78"/>
            </a:endParaRPr>
          </a:p>
          <a:p>
            <a:pPr lvl="0" algn="ctr" rtl="1"/>
            <a:r>
              <a:rPr lang="fa-IR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نگارش:اکبر محمد زاده </a:t>
            </a:r>
            <a:br>
              <a:rPr lang="fa-IR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</a:br>
            <a:r>
              <a:rPr lang="fa-IR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اساتید راهنما:دکتر بهلول حبیبی اصل</a:t>
            </a:r>
          </a:p>
          <a:p>
            <a:pPr algn="ctr" rtl="1"/>
            <a:r>
              <a:rPr lang="fa-IR" sz="6000" dirty="0" smtClean="0">
                <a:latin typeface="B Nazanin+ Black" pitchFamily="2" charset="-78"/>
                <a:cs typeface="B Nazanin" pitchFamily="2" charset="-78"/>
              </a:rPr>
              <a:t>دکتر کاظم قهرمان زاده</a:t>
            </a:r>
            <a:endParaRPr lang="en-US" sz="6000" dirty="0" smtClean="0">
              <a:latin typeface="B Nazanin+ Black" pitchFamily="2" charset="-78"/>
              <a:cs typeface="B Nazanin" pitchFamily="2" charset="-78"/>
            </a:endParaRPr>
          </a:p>
          <a:p>
            <a:pPr algn="ctr" rtl="1"/>
            <a:endParaRPr lang="en-US" sz="6000" dirty="0" smtClean="0">
              <a:latin typeface="B Nazanin+ Black" pitchFamily="2" charset="-78"/>
              <a:cs typeface="B Nazanin" pitchFamily="2" charset="-78"/>
            </a:endParaRPr>
          </a:p>
          <a:p>
            <a:pPr lvl="0" algn="ctr" rtl="1"/>
            <a:endParaRPr lang="fa-IR" sz="6000" dirty="0" smtClean="0">
              <a:solidFill>
                <a:schemeClr val="bg1"/>
              </a:solidFill>
              <a:latin typeface="B Nazanin"/>
              <a:cs typeface="B Nazanin" pitchFamily="2" charset="-78"/>
            </a:endParaRPr>
          </a:p>
          <a:p>
            <a:pPr lvl="0" algn="ctr" rtl="1"/>
            <a:r>
              <a:rPr lang="fa-IR" sz="6000" dirty="0" smtClean="0">
                <a:solidFill>
                  <a:schemeClr val="tx1"/>
                </a:solidFill>
                <a:latin typeface="B Nazanin"/>
                <a:cs typeface="B Nazanin" pitchFamily="2" charset="-78"/>
              </a:rPr>
              <a:t/>
            </a:r>
            <a:br>
              <a:rPr lang="fa-IR" sz="6000" dirty="0" smtClean="0">
                <a:solidFill>
                  <a:schemeClr val="tx1"/>
                </a:solidFill>
                <a:latin typeface="B Nazanin"/>
                <a:cs typeface="B Nazanin" pitchFamily="2" charset="-78"/>
              </a:rPr>
            </a:br>
            <a:r>
              <a:rPr lang="fa-IR" sz="6000" dirty="0" smtClean="0">
                <a:solidFill>
                  <a:schemeClr val="tx1"/>
                </a:solidFill>
                <a:latin typeface="B Nazanin"/>
                <a:cs typeface="B Nazanin" pitchFamily="2" charset="-78"/>
              </a:rPr>
              <a:t/>
            </a:r>
            <a:br>
              <a:rPr lang="fa-IR" sz="6000" dirty="0" smtClean="0">
                <a:solidFill>
                  <a:schemeClr val="tx1"/>
                </a:solidFill>
                <a:latin typeface="B Nazanin"/>
                <a:cs typeface="B Nazanin" pitchFamily="2" charset="-78"/>
              </a:rPr>
            </a:br>
            <a:r>
              <a:rPr lang="en-US" sz="6000" dirty="0" smtClean="0">
                <a:solidFill>
                  <a:schemeClr val="tx1"/>
                </a:solidFill>
                <a:latin typeface="B Nazanin"/>
                <a:cs typeface="B Nazanin" pitchFamily="2" charset="-78"/>
              </a:rPr>
              <a:t/>
            </a:r>
            <a:br>
              <a:rPr lang="en-US" sz="6000" dirty="0" smtClean="0">
                <a:solidFill>
                  <a:schemeClr val="tx1"/>
                </a:solidFill>
                <a:latin typeface="B Nazanin"/>
                <a:cs typeface="B Nazanin" pitchFamily="2" charset="-78"/>
              </a:rPr>
            </a:br>
            <a:r>
              <a:rPr lang="en-US" sz="6000" dirty="0" smtClean="0">
                <a:solidFill>
                  <a:schemeClr val="tx1"/>
                </a:solidFill>
                <a:latin typeface="B Nazanin"/>
                <a:cs typeface="B Nazanin" pitchFamily="2" charset="-78"/>
              </a:rPr>
              <a:t/>
            </a:r>
            <a:br>
              <a:rPr lang="en-US" sz="6000" dirty="0" smtClean="0">
                <a:solidFill>
                  <a:schemeClr val="tx1"/>
                </a:solidFill>
                <a:latin typeface="B Nazanin"/>
                <a:cs typeface="B Nazanin" pitchFamily="2" charset="-78"/>
              </a:rPr>
            </a:br>
            <a:r>
              <a:rPr lang="en-US" sz="6000" dirty="0" smtClean="0">
                <a:solidFill>
                  <a:schemeClr val="tx1"/>
                </a:solidFill>
                <a:latin typeface="B Nazanin"/>
                <a:cs typeface="B Nazanin" pitchFamily="2" charset="-78"/>
              </a:rPr>
              <a:t/>
            </a:r>
            <a:br>
              <a:rPr lang="en-US" sz="6000" dirty="0" smtClean="0">
                <a:solidFill>
                  <a:schemeClr val="tx1"/>
                </a:solidFill>
                <a:latin typeface="B Nazanin"/>
                <a:cs typeface="B Nazanin" pitchFamily="2" charset="-78"/>
              </a:rPr>
            </a:br>
            <a:r>
              <a:rPr lang="en-US" sz="6000" dirty="0" smtClean="0">
                <a:solidFill>
                  <a:schemeClr val="tx1"/>
                </a:solidFill>
                <a:latin typeface="B Nazanin"/>
                <a:cs typeface="B Nazanin" pitchFamily="2" charset="-78"/>
              </a:rPr>
              <a:t/>
            </a:r>
            <a:br>
              <a:rPr lang="en-US" sz="6000" dirty="0" smtClean="0">
                <a:solidFill>
                  <a:schemeClr val="tx1"/>
                </a:solidFill>
                <a:latin typeface="B Nazanin"/>
                <a:cs typeface="B Nazanin" pitchFamily="2" charset="-78"/>
              </a:rPr>
            </a:br>
            <a:endParaRPr lang="en-US" sz="60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527000" y="5943600"/>
            <a:ext cx="15621000" cy="7543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fa-IR" sz="6000" b="1" dirty="0" smtClean="0"/>
              <a:t>مقدمه:</a:t>
            </a:r>
            <a:r>
              <a:rPr lang="ar-SA" sz="6000" dirty="0" smtClean="0"/>
              <a:t>عفونت مجاری ادراری ( </a:t>
            </a:r>
            <a:r>
              <a:rPr lang="en-US" sz="6000" dirty="0" smtClean="0"/>
              <a:t>UTI</a:t>
            </a:r>
            <a:r>
              <a:rPr lang="ar-SA" sz="6000" dirty="0" smtClean="0"/>
              <a:t>) ، عفونتی است که در هر جایی از سیستم ادراری –کلیه ها، حالب ها، مثانه یا پیشابراه</a:t>
            </a:r>
            <a:r>
              <a:rPr lang="fa-IR" sz="6000" dirty="0" smtClean="0"/>
              <a:t> </a:t>
            </a:r>
            <a:r>
              <a:rPr lang="ar-SA" sz="6000" dirty="0" smtClean="0"/>
              <a:t>می تواند اتفاق بیافتد. عفونت‌های مجاری ادراری یکی از شایعترین عفونت هایی است که در سنین مختلف روی می دهد و درمان نادرست آن می تواند منجر به بروز عوارضی مانند اختلالات دستگاه ادراری، فشار خون، اورمی، زایمان زود رس وحتی سقط شود</a:t>
            </a:r>
            <a:r>
              <a:rPr lang="fa-IR" sz="6000" dirty="0" smtClean="0"/>
              <a:t>.</a:t>
            </a:r>
            <a:endParaRPr lang="en-US" sz="6000" dirty="0"/>
          </a:p>
        </p:txBody>
      </p:sp>
      <p:sp>
        <p:nvSpPr>
          <p:cNvPr id="6" name="Rounded Rectangle 5"/>
          <p:cNvSpPr/>
          <p:nvPr/>
        </p:nvSpPr>
        <p:spPr>
          <a:xfrm>
            <a:off x="14401800" y="6248400"/>
            <a:ext cx="10820400" cy="7010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SA" sz="4800" b="1" dirty="0" smtClean="0"/>
              <a:t>یافته ها</a:t>
            </a:r>
            <a:r>
              <a:rPr lang="ar-SA" sz="4800" dirty="0" smtClean="0"/>
              <a:t>: از مجموع 56564 مراجعه کننده به آزمایشگاه مرکزی استان در</a:t>
            </a:r>
            <a:r>
              <a:rPr lang="fa-IR" sz="4800" dirty="0" smtClean="0"/>
              <a:t>طی</a:t>
            </a:r>
            <a:r>
              <a:rPr lang="ar-SA" sz="4800" dirty="0" smtClean="0"/>
              <a:t> سال</a:t>
            </a:r>
            <a:r>
              <a:rPr lang="fa-IR" sz="4800" dirty="0" smtClean="0"/>
              <a:t> های</a:t>
            </a:r>
            <a:r>
              <a:rPr lang="ar-SA" sz="4800" dirty="0" smtClean="0"/>
              <a:t> 139</a:t>
            </a:r>
            <a:r>
              <a:rPr lang="fa-IR" sz="4800" dirty="0" smtClean="0"/>
              <a:t>2</a:t>
            </a:r>
            <a:r>
              <a:rPr lang="ar-SA" sz="4800" dirty="0" smtClean="0"/>
              <a:t>-139</a:t>
            </a:r>
            <a:r>
              <a:rPr lang="fa-IR" sz="4800" dirty="0" smtClean="0"/>
              <a:t>1</a:t>
            </a:r>
            <a:r>
              <a:rPr lang="ar-SA" sz="4800" dirty="0" smtClean="0"/>
              <a:t> 3205 (7/5%) </a:t>
            </a:r>
            <a:r>
              <a:rPr lang="fa-IR" sz="4000" dirty="0" smtClean="0"/>
              <a:t>مورد</a:t>
            </a:r>
            <a:r>
              <a:rPr lang="ar-SA" sz="4800" dirty="0" smtClean="0"/>
              <a:t> کشت ادرار مثبت داشتند. شایع ترین میکرو ارگانیسم مسئول عفونت ادراری در این مرکز </a:t>
            </a:r>
            <a:r>
              <a:rPr lang="en-US" sz="4800" dirty="0" smtClean="0"/>
              <a:t>E. coli </a:t>
            </a:r>
            <a:r>
              <a:rPr lang="ar-SA" sz="4800" dirty="0" smtClean="0"/>
              <a:t>(65%) بود و بیشترین حساسیت را بترتیب به جنتامایسین (</a:t>
            </a:r>
            <a:r>
              <a:rPr lang="fa-IR" sz="4800" dirty="0" smtClean="0"/>
              <a:t>69/4</a:t>
            </a:r>
            <a:r>
              <a:rPr lang="ar-SA" sz="4800" dirty="0" smtClean="0"/>
              <a:t>%) ، نیتروفورانتوئین (</a:t>
            </a:r>
            <a:r>
              <a:rPr lang="fa-IR" sz="4800" dirty="0" smtClean="0"/>
              <a:t>69/1</a:t>
            </a:r>
            <a:r>
              <a:rPr lang="ar-SA" sz="4800" dirty="0" smtClean="0"/>
              <a:t>%) و سپیروفلوکسا سین (</a:t>
            </a:r>
            <a:r>
              <a:rPr lang="fa-IR" sz="4800" dirty="0" smtClean="0"/>
              <a:t>64/7</a:t>
            </a:r>
            <a:r>
              <a:rPr lang="ar-SA" sz="4800" dirty="0" smtClean="0"/>
              <a:t>%) نشان داد.</a:t>
            </a:r>
            <a:endParaRPr lang="en-US" sz="4800" dirty="0"/>
          </a:p>
        </p:txBody>
      </p:sp>
      <p:sp>
        <p:nvSpPr>
          <p:cNvPr id="7" name="Left Arrow 6"/>
          <p:cNvSpPr/>
          <p:nvPr/>
        </p:nvSpPr>
        <p:spPr>
          <a:xfrm>
            <a:off x="11658600" y="9296400"/>
            <a:ext cx="2590800" cy="160020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6517600" y="14401800"/>
            <a:ext cx="13868400" cy="11811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rtl="1"/>
            <a:r>
              <a:rPr lang="ar-SA" sz="6600" b="1" dirty="0" smtClean="0"/>
              <a:t>روش کار و مواد: </a:t>
            </a:r>
            <a:r>
              <a:rPr lang="ar-SA" sz="6600" dirty="0" smtClean="0"/>
              <a:t>در مطالعه حاضر که یک مطالعه گذشته نگر بود، کلیه کشت‌های ادراری مراجعه کنندگان به آزمایشگاه مرکزی استان در سالهای 1391-1392 مورد بررسی قرار گرفت. اطلاعاتی نظیر جنس، نوع آلودگی، تعداد و نوع دیسکهای آنتی بیوگرام بکار رفته برای تعیین حساسیت میکروبی از پرونده بیماران استخراج گردید</a:t>
            </a:r>
            <a:r>
              <a:rPr lang="fa-IR" sz="6600" dirty="0" smtClean="0"/>
              <a:t>.</a:t>
            </a:r>
            <a:endParaRPr lang="en-US" sz="6600" dirty="0" smtClean="0"/>
          </a:p>
          <a:p>
            <a:pPr algn="r" rtl="1"/>
            <a:endParaRPr lang="en-US" sz="6600" dirty="0"/>
          </a:p>
        </p:txBody>
      </p:sp>
      <p:sp>
        <p:nvSpPr>
          <p:cNvPr id="10" name="Rounded Rectangle 9"/>
          <p:cNvSpPr/>
          <p:nvPr/>
        </p:nvSpPr>
        <p:spPr>
          <a:xfrm>
            <a:off x="838200" y="14325600"/>
            <a:ext cx="25069800" cy="6705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fa-IR" sz="6600" b="1" dirty="0" smtClean="0"/>
              <a:t>نتیجه گیری:</a:t>
            </a:r>
            <a:r>
              <a:rPr lang="fa-IR" sz="6600" dirty="0" smtClean="0"/>
              <a:t>در </a:t>
            </a:r>
            <a:r>
              <a:rPr lang="fa-IR" sz="6600" dirty="0"/>
              <a:t>مجموع نتایج حاضر نشان می دهد: </a:t>
            </a:r>
            <a:endParaRPr lang="fa-IR" sz="6600" dirty="0" smtClean="0"/>
          </a:p>
          <a:p>
            <a:pPr algn="just" rtl="1"/>
            <a:r>
              <a:rPr lang="fa-IR" sz="6600" dirty="0" smtClean="0"/>
              <a:t>1-</a:t>
            </a:r>
            <a:r>
              <a:rPr lang="ar-SA" sz="6600" dirty="0" smtClean="0"/>
              <a:t>انتروباکتریاسه ها ودر راس آن ها </a:t>
            </a:r>
            <a:r>
              <a:rPr lang="en-US" sz="6600" dirty="0" smtClean="0"/>
              <a:t>E. coli</a:t>
            </a:r>
            <a:r>
              <a:rPr lang="ar-SA" sz="6600" dirty="0" smtClean="0"/>
              <a:t> اصلی ترین عامل بروز عفونت های مجاری ادراری در هر دو جنس به حساب می آیند. </a:t>
            </a:r>
            <a:endParaRPr lang="en-US" sz="6600" b="1" dirty="0" smtClean="0"/>
          </a:p>
          <a:p>
            <a:pPr algn="just" rtl="1"/>
            <a:r>
              <a:rPr lang="fa-IR" sz="6600" dirty="0" smtClean="0"/>
              <a:t>2-الگوی </a:t>
            </a:r>
            <a:r>
              <a:rPr lang="fa-IR" sz="6600" dirty="0"/>
              <a:t>مقاومت آنتی بیوتیکی در مناطق جغرافیایی مختلف متفاوت است. </a:t>
            </a:r>
            <a:endParaRPr lang="en-US" sz="6600" dirty="0"/>
          </a:p>
          <a:p>
            <a:pPr algn="just" rtl="1"/>
            <a:r>
              <a:rPr lang="fa-IR" sz="6600" dirty="0" smtClean="0"/>
              <a:t>3-نسبت </a:t>
            </a:r>
            <a:r>
              <a:rPr lang="fa-IR" sz="6600" dirty="0"/>
              <a:t>به آنتی‌بیوتیک‌ها یی که عموما مورد استفاده قرار میگیرند، مقاومت بالایی مشاهده می شود. </a:t>
            </a:r>
            <a:endParaRPr lang="en-US" sz="6600" dirty="0"/>
          </a:p>
        </p:txBody>
      </p:sp>
      <p:sp>
        <p:nvSpPr>
          <p:cNvPr id="14" name="Rounded Rectangle 13"/>
          <p:cNvSpPr/>
          <p:nvPr/>
        </p:nvSpPr>
        <p:spPr>
          <a:xfrm>
            <a:off x="838200" y="21259800"/>
            <a:ext cx="25146000" cy="6172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4800" dirty="0" smtClean="0"/>
          </a:p>
          <a:p>
            <a:r>
              <a:rPr lang="en-US" sz="4800" b="1" dirty="0" err="1" smtClean="0"/>
              <a:t>Refrences</a:t>
            </a:r>
            <a:r>
              <a:rPr lang="en-US" sz="4800" b="1" dirty="0" smtClean="0"/>
              <a:t>:</a:t>
            </a:r>
            <a:endParaRPr lang="en-US" sz="4800" b="1" dirty="0"/>
          </a:p>
          <a:p>
            <a:r>
              <a:rPr lang="en-US" sz="4800" dirty="0" smtClean="0"/>
              <a:t>1.Foxman B. (2003) . Epidemiology of urinary tract infections: incidence, morbidity, and economic costs. </a:t>
            </a:r>
            <a:r>
              <a:rPr lang="en-US" sz="4800" b="1" i="1" dirty="0" smtClean="0"/>
              <a:t>Disease-a-Month</a:t>
            </a:r>
            <a:r>
              <a:rPr lang="en-US" sz="4800" dirty="0" smtClean="0"/>
              <a:t>, 49(2) , 53-70</a:t>
            </a:r>
          </a:p>
          <a:p>
            <a:r>
              <a:rPr lang="en-US" sz="4800" b="1" dirty="0" smtClean="0"/>
              <a:t>2.</a:t>
            </a:r>
            <a:r>
              <a:rPr lang="en-US" sz="4800" dirty="0" smtClean="0"/>
              <a:t> </a:t>
            </a:r>
            <a:r>
              <a:rPr lang="en-US" sz="4800" dirty="0" err="1" smtClean="0"/>
              <a:t>Biering</a:t>
            </a:r>
            <a:r>
              <a:rPr lang="en-US" sz="4800" dirty="0" smtClean="0"/>
              <a:t>-Sorensen F, </a:t>
            </a:r>
            <a:r>
              <a:rPr lang="en-US" sz="4800" dirty="0" err="1" smtClean="0"/>
              <a:t>Bagi</a:t>
            </a:r>
            <a:r>
              <a:rPr lang="en-US" sz="4800" dirty="0" smtClean="0"/>
              <a:t> P, </a:t>
            </a:r>
            <a:r>
              <a:rPr lang="en-US" sz="4800" dirty="0" err="1" smtClean="0"/>
              <a:t>Hoiby</a:t>
            </a:r>
            <a:r>
              <a:rPr lang="en-US" sz="4800" dirty="0" smtClean="0"/>
              <a:t> N. (2001). Urinary Tract Infections in patients with spinal cord lesions. </a:t>
            </a:r>
            <a:r>
              <a:rPr lang="en-US" sz="4800" i="1" dirty="0" smtClean="0"/>
              <a:t>Drugs</a:t>
            </a:r>
            <a:r>
              <a:rPr lang="en-US" sz="4800" dirty="0" smtClean="0"/>
              <a:t>, 61(9), 1275-87.</a:t>
            </a:r>
          </a:p>
          <a:p>
            <a:pPr algn="r" rtl="1"/>
            <a:r>
              <a:rPr lang="fa-IR" sz="4800" b="1" smtClean="0"/>
              <a:t>3.</a:t>
            </a:r>
            <a:r>
              <a:rPr lang="ar-SA" sz="4800" smtClean="0"/>
              <a:t> </a:t>
            </a:r>
            <a:r>
              <a:rPr lang="ar-SA" sz="4800" dirty="0" smtClean="0"/>
              <a:t>جاوتز، ملنیک و آدلبرگ: میکروب‌شناسی پزشکی جاوتز. ترجمه محمد کریم رحیمی؛ عمید اطهری. انتشارات آییژ، تهران، 577-580، 1392</a:t>
            </a:r>
            <a:r>
              <a:rPr lang="ar-SA" sz="4800" dirty="0"/>
              <a:t>.</a:t>
            </a:r>
            <a:endParaRPr lang="en-US" sz="4800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066800" y="6248400"/>
          <a:ext cx="10439400" cy="7696200"/>
        </p:xfrm>
        <a:graphic>
          <a:graphicData uri="http://schemas.openxmlformats.org/drawingml/2006/table">
            <a:tbl>
              <a:tblPr rtl="1"/>
              <a:tblGrid>
                <a:gridCol w="2609210"/>
                <a:gridCol w="2609210"/>
                <a:gridCol w="2198380"/>
                <a:gridCol w="3022600"/>
              </a:tblGrid>
              <a:tr h="25654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>
                          <a:latin typeface="Times New Roman"/>
                          <a:ea typeface="Times New Roman"/>
                          <a:cs typeface="B Lotus"/>
                        </a:rPr>
                        <a:t>سال</a:t>
                      </a:r>
                      <a:endParaRPr lang="en-US" sz="28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>
                          <a:latin typeface="Times New Roman"/>
                          <a:ea typeface="Times New Roman"/>
                          <a:cs typeface="B Lotus"/>
                        </a:rPr>
                        <a:t>مراجعه کننده به آزمایشگاه مرکز استان</a:t>
                      </a:r>
                      <a:endParaRPr lang="en-US" sz="28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>
                          <a:latin typeface="Times New Roman"/>
                          <a:ea typeface="Times New Roman"/>
                          <a:cs typeface="B Lotus"/>
                        </a:rPr>
                        <a:t>کشت ادرار +</a:t>
                      </a:r>
                      <a:endParaRPr lang="en-US" sz="280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>
                          <a:latin typeface="Times New Roman"/>
                          <a:ea typeface="Times New Roman"/>
                          <a:cs typeface="B Lotus"/>
                        </a:rPr>
                        <a:t>کشت ادرار -</a:t>
                      </a:r>
                      <a:endParaRPr lang="en-US" sz="280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4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>
                          <a:latin typeface="Times New Roman"/>
                          <a:ea typeface="Times New Roman"/>
                          <a:cs typeface="B Lotus"/>
                        </a:rPr>
                        <a:t>1391</a:t>
                      </a:r>
                      <a:endParaRPr lang="en-US" sz="280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latin typeface="Times New Roman"/>
                          <a:ea typeface="Times New Roman"/>
                          <a:cs typeface="B Lotus"/>
                        </a:rPr>
                        <a:t>(%100) 31632</a:t>
                      </a:r>
                      <a:endParaRPr lang="en-US" sz="28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latin typeface="Times New Roman"/>
                          <a:ea typeface="Times New Roman"/>
                          <a:cs typeface="B Lotus"/>
                        </a:rPr>
                        <a:t>(%34/5)1692</a:t>
                      </a:r>
                      <a:endParaRPr lang="en-US" sz="28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918844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3200" dirty="0" smtClean="0">
                          <a:latin typeface="Times New Roman"/>
                          <a:ea typeface="Times New Roman"/>
                          <a:cs typeface="B Lotus"/>
                        </a:rPr>
                        <a:t>(%46/94) 2994 </a:t>
                      </a:r>
                      <a:endParaRPr lang="en-US" sz="28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>
                          <a:latin typeface="Times New Roman"/>
                          <a:ea typeface="Times New Roman"/>
                          <a:cs typeface="B Lotus"/>
                        </a:rPr>
                        <a:t>1392</a:t>
                      </a:r>
                      <a:endParaRPr lang="en-US" sz="280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latin typeface="Times New Roman"/>
                          <a:ea typeface="Times New Roman"/>
                          <a:cs typeface="B Lotus"/>
                        </a:rPr>
                        <a:t>(% 100) 24932</a:t>
                      </a:r>
                      <a:endParaRPr lang="en-US" sz="28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latin typeface="Times New Roman"/>
                          <a:ea typeface="Times New Roman"/>
                          <a:cs typeface="B Lotus"/>
                        </a:rPr>
                        <a:t>(%6) 1513</a:t>
                      </a:r>
                      <a:endParaRPr lang="en-US" sz="28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latin typeface="Times New Roman"/>
                          <a:ea typeface="Times New Roman"/>
                          <a:cs typeface="B Lotus"/>
                        </a:rPr>
                        <a:t>(%94) 23419</a:t>
                      </a:r>
                      <a:endParaRPr lang="en-US" sz="28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>
                          <a:latin typeface="Times New Roman"/>
                          <a:ea typeface="Times New Roman"/>
                          <a:cs typeface="B Lotus"/>
                        </a:rPr>
                        <a:t>کل</a:t>
                      </a:r>
                      <a:endParaRPr lang="en-US" sz="280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latin typeface="Times New Roman"/>
                          <a:ea typeface="Times New Roman"/>
                          <a:cs typeface="B Lotus"/>
                        </a:rPr>
                        <a:t>(%100) 56564</a:t>
                      </a:r>
                      <a:endParaRPr lang="en-US" sz="28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latin typeface="Times New Roman"/>
                          <a:ea typeface="Times New Roman"/>
                          <a:cs typeface="B Lotus"/>
                        </a:rPr>
                        <a:t>(%7/5) 3205</a:t>
                      </a:r>
                      <a:endParaRPr lang="en-US" sz="28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latin typeface="Times New Roman"/>
                          <a:ea typeface="Times New Roman"/>
                          <a:cs typeface="B Lotus"/>
                        </a:rPr>
                        <a:t>(%3/94) 53359</a:t>
                      </a:r>
                      <a:endParaRPr lang="en-US" sz="2800" dirty="0">
                        <a:latin typeface="Times New Roman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62</TotalTime>
  <Words>421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</dc:creator>
  <cp:lastModifiedBy>user</cp:lastModifiedBy>
  <cp:revision>11</cp:revision>
  <dcterms:created xsi:type="dcterms:W3CDTF">2014-11-07T08:09:59Z</dcterms:created>
  <dcterms:modified xsi:type="dcterms:W3CDTF">2014-11-09T07:29:40Z</dcterms:modified>
</cp:coreProperties>
</file>