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2953" autoAdjust="0"/>
  </p:normalViewPr>
  <p:slideViewPr>
    <p:cSldViewPr>
      <p:cViewPr>
        <p:scale>
          <a:sx n="90" d="100"/>
          <a:sy n="90" d="100"/>
        </p:scale>
        <p:origin x="-64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3F6C9-05F7-4010-85D2-B2B725B51E8B}" type="datetimeFigureOut">
              <a:rPr lang="fa-IR" smtClean="0"/>
              <a:pPr/>
              <a:t>1436/09/26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EBF15-7FF4-4164-900A-901C1AE12C1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44" y="381008"/>
          <a:ext cx="2071702" cy="3199052"/>
        </p:xfrm>
        <a:graphic>
          <a:graphicData uri="http://schemas.openxmlformats.org/drawingml/2006/table">
            <a:tbl>
              <a:tblPr rtl="1"/>
              <a:tblGrid>
                <a:gridCol w="1035851"/>
                <a:gridCol w="1035851"/>
              </a:tblGrid>
              <a:tr h="3773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B Nazanin"/>
                        </a:rPr>
                        <a:t>(درصد وقوع) تعداد</a:t>
                      </a:r>
                      <a:endParaRPr lang="en-US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B Nazanin"/>
                        </a:rPr>
                        <a:t>نوع عارضه</a:t>
                      </a:r>
                      <a:endParaRPr lang="en-US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(35)7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درد قفسه سینه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 dirty="0">
                          <a:latin typeface="Times New Roman"/>
                          <a:ea typeface="Calibri"/>
                          <a:cs typeface="B Nazanin"/>
                        </a:rPr>
                        <a:t>(30)6</a:t>
                      </a:r>
                      <a:endParaRPr lang="en-US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تهوع و استفراغ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(25)5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درد پشت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(25)5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سرفه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(20)4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سردرد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(20)4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تعریق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(20)4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تنگی نفس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(15)3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تاری دید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(15)3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برادی کاردی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(15)3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اکیموز در محل تزریق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Times New Roman"/>
                          <a:ea typeface="Calibri"/>
                          <a:cs typeface="B Nazanin"/>
                        </a:rPr>
                        <a:t>(15)3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شوک آنافیلاکتیک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(10)2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تب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(10)2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کرامپ های شکمی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(10)2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حالت استرس هنگام خواب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(10)2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تورم و درد در اندام های انتهایی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آلرژی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یبوست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لرز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خارش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تاکی کاردی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بی حسی سر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Times New Roman"/>
                          <a:ea typeface="Calibri"/>
                          <a:cs typeface="B Nazanin"/>
                        </a:rPr>
                        <a:t>بی حسی بدن</a:t>
                      </a: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 dirty="0">
                          <a:latin typeface="Calibri"/>
                          <a:ea typeface="Calibri"/>
                          <a:cs typeface="Times New Roman"/>
                        </a:rPr>
                        <a:t>(5)1</a:t>
                      </a:r>
                      <a:endParaRPr lang="en-US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dirty="0">
                          <a:latin typeface="Times New Roman"/>
                          <a:ea typeface="Calibri"/>
                          <a:cs typeface="B Nazanin"/>
                        </a:rPr>
                        <a:t>افزایش میزان ترشحات</a:t>
                      </a:r>
                      <a:endParaRPr lang="en-US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413" marR="41413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46699"/>
            <a:ext cx="24529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عوارض </a:t>
            </a: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مشاهده شده در بیماران دریافت کننده رتپلاز و درصد شیوع آنها.</a:t>
            </a:r>
            <a:endParaRPr kumimoji="0" lang="en-US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357422" y="500042"/>
          <a:ext cx="3354907" cy="3143268"/>
        </p:xfrm>
        <a:graphic>
          <a:graphicData uri="http://schemas.openxmlformats.org/drawingml/2006/table">
            <a:tbl>
              <a:tblPr rtl="1"/>
              <a:tblGrid>
                <a:gridCol w="402040"/>
                <a:gridCol w="407815"/>
                <a:gridCol w="437408"/>
                <a:gridCol w="393018"/>
                <a:gridCol w="368116"/>
                <a:gridCol w="1346510"/>
              </a:tblGrid>
              <a:tr h="123452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شدت عارضه بر حسب تعداد(درصد)</a:t>
                      </a:r>
                      <a:endParaRPr lang="en-US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نوع عارضه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1804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00" b="1">
                          <a:latin typeface="Calibri"/>
                          <a:ea typeface="Calibri"/>
                          <a:cs typeface="B Nazanin"/>
                        </a:rPr>
                        <a:t>Highly sever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latin typeface="Calibri"/>
                          <a:ea typeface="Calibri"/>
                          <a:cs typeface="B Nazanin"/>
                        </a:rPr>
                        <a:t>Sever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latin typeface="Calibri"/>
                          <a:ea typeface="Calibri"/>
                          <a:cs typeface="B Nazanin"/>
                        </a:rPr>
                        <a:t>Moderate </a:t>
                      </a:r>
                      <a:endParaRPr lang="en-US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latin typeface="Calibri"/>
                          <a:ea typeface="Calibri"/>
                          <a:cs typeface="B Nazanin"/>
                        </a:rPr>
                        <a:t>Mild 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latin typeface="Calibri"/>
                          <a:ea typeface="Calibri"/>
                          <a:cs typeface="B Nazanin"/>
                        </a:rPr>
                        <a:t>No ADR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(20%)4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(65%)13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dirty="0">
                          <a:latin typeface="Calibri"/>
                          <a:ea typeface="Calibri"/>
                          <a:cs typeface="B Nazanin"/>
                        </a:rPr>
                        <a:t>درد قفسه سینه</a:t>
                      </a:r>
                      <a:endParaRPr lang="en-US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(30%)6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(70%)14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تهوع و استفراغ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(30%)6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(70%)14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سرفه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(20%)4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(75%)15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درد پشت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(80%)16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تنگی نفس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(80%)16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سردرد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(20%)4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(80%)16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تعریق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برادی کاردیا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اکیموز در محل تزریق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115" algn="ctr"/>
                        </a:tabLst>
                      </a:pPr>
                      <a:r>
                        <a:rPr lang="fa-IR" sz="700" b="1">
                          <a:latin typeface="Calibri"/>
                          <a:ea typeface="Calibri"/>
                          <a:cs typeface="B Nazanin"/>
                        </a:rPr>
                        <a:t>	</a:t>
                      </a: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شوک آنافیلاکتیک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تاری دید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ادم و درد در اندام های انتهایی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تب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کرامپ شکمی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یبوست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حالت استرسی هنگام خواب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بی حسی بدن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آلرژی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بی حسی سر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لرز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dirty="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خارش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افزایش میزان ترشحات 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23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 dirty="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7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dirty="0">
                          <a:latin typeface="Calibri"/>
                          <a:ea typeface="Calibri"/>
                          <a:cs typeface="B Nazanin"/>
                        </a:rPr>
                        <a:t>تاکی کاردی</a:t>
                      </a:r>
                      <a:endParaRPr lang="en-US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977" marR="3897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05475" y="221984"/>
            <a:ext cx="170271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ctr"/>
              </a:tabLst>
            </a:pP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بررسی </a:t>
            </a: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شدت عوارض طبق تقسیم بندی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WHO</a:t>
            </a: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.</a:t>
            </a:r>
            <a:endParaRPr kumimoji="0" lang="en-US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ctr"/>
              </a:tabLst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857885" y="500053"/>
          <a:ext cx="3143272" cy="3143261"/>
        </p:xfrm>
        <a:graphic>
          <a:graphicData uri="http://schemas.openxmlformats.org/drawingml/2006/table">
            <a:tbl>
              <a:tblPr rtl="1"/>
              <a:tblGrid>
                <a:gridCol w="380368"/>
                <a:gridCol w="388137"/>
                <a:gridCol w="369896"/>
                <a:gridCol w="374963"/>
                <a:gridCol w="344561"/>
                <a:gridCol w="1285347"/>
              </a:tblGrid>
              <a:tr h="232835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معیار</a:t>
                      </a:r>
                      <a:r>
                        <a:rPr lang="en-US" sz="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Naranjo</a:t>
                      </a:r>
                      <a:r>
                        <a:rPr lang="fa-IR" sz="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 جهت بررسی احتمال وقوع </a:t>
                      </a:r>
                      <a:r>
                        <a:rPr lang="en-US" sz="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ADR</a:t>
                      </a:r>
                      <a:r>
                        <a:rPr lang="fa-IR" sz="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 بر حسب تعداد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(درصد)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B Nazanin"/>
                        </a:rPr>
                        <a:t>نوع عارضه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2328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B Nazanin"/>
                        </a:rPr>
                        <a:t>Highly probable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B Nazanin"/>
                        </a:rPr>
                        <a:t>Probable 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B Nazanin"/>
                        </a:rPr>
                        <a:t>Possible 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B Nazanin"/>
                        </a:rPr>
                        <a:t>Doubtful 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B Nazanin"/>
                        </a:rPr>
                        <a:t>No ADR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(25%)5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(65%)13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درد قفسه سینه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(30%)6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(70%)14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تهوع و استفراغ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(25%)5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(70%)14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سرفه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(25%)5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(75%)15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درد پشت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(80%)16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تنگی نفس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(20%)4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(80%)16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سردرد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(80%)16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تعریق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برادی کاردیا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اکیموز در محل تزریق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شوک آنافیلاکتیک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(15%)3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(85%)17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تاری دید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ادم و درد در اندام های انتهایی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تب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کرامپ شکمی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یبوست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(10%)2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(90%)18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حالت استرسی هنگام خواب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بی حسی بدن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آلرژی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بی حسی سر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لرز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خارش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افزایش میزان ترشحات 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64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(5%)1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600"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>
                          <a:latin typeface="Calibri"/>
                          <a:ea typeface="Calibri"/>
                          <a:cs typeface="B Nazanin"/>
                        </a:rPr>
                        <a:t>(95%)19</a:t>
                      </a:r>
                      <a:endParaRPr lang="en-US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 dirty="0">
                          <a:latin typeface="Calibri"/>
                          <a:ea typeface="Calibri"/>
                          <a:cs typeface="B Nazanin"/>
                        </a:rPr>
                        <a:t>تاکی کاردی</a:t>
                      </a:r>
                      <a:endParaRPr lang="en-US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12" marR="36812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072198" y="214290"/>
            <a:ext cx="2225289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بررسی </a:t>
            </a: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احتمال وقوع عوارض جانبی بر اساس معیار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Naranjo</a:t>
            </a: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.</a:t>
            </a:r>
            <a:endParaRPr kumimoji="0" 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928662" y="3714752"/>
            <a:ext cx="259077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مدلهای </a:t>
            </a:r>
            <a:r>
              <a:rPr kumimoji="0" lang="fa-I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ارتباط بین بروز عارضه دارویی و ریسک فاکتورهای  مطالعه</a:t>
            </a:r>
            <a:endParaRPr kumimoji="0" lang="fa-I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143504" y="5500702"/>
            <a:ext cx="2571538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مدلهای </a:t>
            </a:r>
            <a:r>
              <a:rPr kumimoji="0" lang="fa-I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Nazanin" pitchFamily="2" charset="-78"/>
              </a:rPr>
              <a:t>ارتباط بین تعداد عوارض مشاهده شده و ریسک فاکتورهای مطالعه</a:t>
            </a:r>
            <a:endParaRPr kumimoji="0" lang="en-US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788" y="3943886"/>
          <a:ext cx="4939278" cy="1628254"/>
        </p:xfrm>
        <a:graphic>
          <a:graphicData uri="http://schemas.openxmlformats.org/drawingml/2006/table">
            <a:tbl>
              <a:tblPr/>
              <a:tblGrid>
                <a:gridCol w="501775"/>
                <a:gridCol w="602249"/>
                <a:gridCol w="763421"/>
                <a:gridCol w="456030"/>
                <a:gridCol w="472664"/>
                <a:gridCol w="319770"/>
                <a:gridCol w="99750"/>
                <a:gridCol w="608231"/>
                <a:gridCol w="1115388"/>
              </a:tblGrid>
              <a:tr h="35754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 no.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Factor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Standardized </a:t>
                      </a:r>
                      <a:r>
                        <a:rPr lang="en-US" sz="7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Beta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700" b="1" baseline="30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Adjusted R</a:t>
                      </a:r>
                      <a:r>
                        <a:rPr lang="en-US" sz="700" b="1" baseline="30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95%Confidence Interval for B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53679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7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ar-SA" sz="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جنسیت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Calibri"/>
                          <a:cs typeface="Times New Roman"/>
                        </a:rPr>
                        <a:t>0/608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0/187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0/004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0/369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0/334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Calibri"/>
                          <a:cs typeface="B Nazanin"/>
                        </a:rPr>
                        <a:t>2/023-1/076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73392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7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7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ar-SA" sz="700">
                          <a:latin typeface="Times New Roman"/>
                          <a:ea typeface="Times New Roman"/>
                          <a:cs typeface="Times New Roman"/>
                        </a:rPr>
                        <a:t>جنسیت</a:t>
                      </a:r>
                      <a:endParaRPr lang="en-US" sz="700">
                        <a:latin typeface="Times New Roman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>
                          <a:latin typeface="Times New Roman"/>
                          <a:ea typeface="Times New Roman"/>
                          <a:cs typeface="Times New Roman"/>
                        </a:rPr>
                        <a:t>سن</a:t>
                      </a:r>
                      <a:endParaRPr lang="en-US" sz="7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Calibri"/>
                          <a:cs typeface="Times New Roman"/>
                        </a:rPr>
                        <a:t>0/570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Calibri"/>
                          <a:cs typeface="Times New Roman"/>
                        </a:rPr>
                        <a:t>0/389-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0/169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0/006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0/004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0/034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0/52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0/463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0/926-_0/213-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0/024-_0/001-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571868" y="5715016"/>
          <a:ext cx="5364416" cy="1071570"/>
        </p:xfrm>
        <a:graphic>
          <a:graphicData uri="http://schemas.openxmlformats.org/drawingml/2006/table">
            <a:tbl>
              <a:tblPr/>
              <a:tblGrid>
                <a:gridCol w="558792"/>
                <a:gridCol w="682748"/>
                <a:gridCol w="918065"/>
                <a:gridCol w="420255"/>
                <a:gridCol w="442792"/>
                <a:gridCol w="396391"/>
                <a:gridCol w="125814"/>
                <a:gridCol w="674131"/>
                <a:gridCol w="1145428"/>
              </a:tblGrid>
              <a:tr h="55139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 no.</a:t>
                      </a:r>
                      <a:endParaRPr lang="en-US" sz="1200" b="1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Factor</a:t>
                      </a:r>
                      <a:endParaRPr lang="en-US" sz="1200" b="1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Standardized </a:t>
                      </a: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Beta</a:t>
                      </a:r>
                      <a:endParaRPr lang="en-US" sz="1200" b="1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endParaRPr lang="en-US" sz="1200" b="1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US" sz="1200" b="1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900" b="1" baseline="30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Adjusted R</a:t>
                      </a:r>
                      <a:r>
                        <a:rPr lang="en-US" sz="900" b="1" baseline="30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95% Confidence Interval for B</a:t>
                      </a:r>
                      <a:endParaRPr lang="en-US" sz="1200" b="1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520174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en-US" sz="12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ar-S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سن</a:t>
                      </a:r>
                      <a:endParaRPr lang="en-US" sz="12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900" dirty="0" smtClean="0">
                          <a:latin typeface="Times New Roman"/>
                          <a:ea typeface="Calibri"/>
                          <a:cs typeface="Times New Roman"/>
                        </a:rPr>
                        <a:t>0/556-</a:t>
                      </a:r>
                      <a:endParaRPr lang="en-US" sz="12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0/048</a:t>
                      </a:r>
                      <a:endParaRPr lang="en-US" sz="7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0/011</a:t>
                      </a:r>
                      <a:endParaRPr lang="en-US" sz="12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0/309</a:t>
                      </a:r>
                      <a:endParaRPr lang="en-US" sz="12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0/271</a:t>
                      </a:r>
                      <a:endParaRPr lang="en-US" sz="12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a-IR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0/036-_0/0239-</a:t>
                      </a:r>
                      <a:endParaRPr lang="en-US" sz="12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-500098" y="6215082"/>
            <a:ext cx="22145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cs typeface="B Nazanin" pitchFamily="2" charset="-78"/>
              </a:rPr>
              <a:t>نگارش: فائزه شادفر</a:t>
            </a:r>
          </a:p>
          <a:p>
            <a:r>
              <a:rPr lang="fa-IR" sz="1200" dirty="0" smtClean="0">
                <a:cs typeface="B Nazanin" pitchFamily="2" charset="-78"/>
              </a:rPr>
              <a:t>استاد راهنما:د.طاهر انتظاری </a:t>
            </a:r>
            <a:endParaRPr lang="fa-IR" sz="12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797</Words>
  <Application>Microsoft Office PowerPoint</Application>
  <PresentationFormat>On-screen Show (4:3)</PresentationFormat>
  <Paragraphs>268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11</cp:revision>
  <dcterms:created xsi:type="dcterms:W3CDTF">2015-07-04T08:52:07Z</dcterms:created>
  <dcterms:modified xsi:type="dcterms:W3CDTF">2015-07-12T04:37:01Z</dcterms:modified>
</cp:coreProperties>
</file>